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16"/>
  </p:notesMasterIdLst>
  <p:sldIdLst>
    <p:sldId id="256" r:id="rId2"/>
    <p:sldId id="259" r:id="rId3"/>
    <p:sldId id="261" r:id="rId4"/>
    <p:sldId id="262" r:id="rId5"/>
    <p:sldId id="257" r:id="rId6"/>
    <p:sldId id="258" r:id="rId7"/>
    <p:sldId id="267" r:id="rId8"/>
    <p:sldId id="271" r:id="rId9"/>
    <p:sldId id="265" r:id="rId10"/>
    <p:sldId id="266" r:id="rId11"/>
    <p:sldId id="268" r:id="rId12"/>
    <p:sldId id="269" r:id="rId13"/>
    <p:sldId id="270"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87520"/>
  </p:normalViewPr>
  <p:slideViewPr>
    <p:cSldViewPr snapToGrid="0" snapToObjects="1">
      <p:cViewPr varScale="1">
        <p:scale>
          <a:sx n="84" d="100"/>
          <a:sy n="84" d="100"/>
        </p:scale>
        <p:origin x="20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82E08-AC55-A048-83D9-8C6BB68626E9}" type="datetimeFigureOut">
              <a:rPr lang="en-US" smtClean="0"/>
              <a:t>11/23/21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84DC0-363A-AA47-9D1C-11096C93CC7C}" type="slidenum">
              <a:rPr lang="en-US" smtClean="0"/>
              <a:t>‹#›</a:t>
            </a:fld>
            <a:endParaRPr lang="en-US"/>
          </a:p>
        </p:txBody>
      </p:sp>
    </p:spTree>
    <p:extLst>
      <p:ext uri="{BB962C8B-B14F-4D97-AF65-F5344CB8AC3E}">
        <p14:creationId xmlns:p14="http://schemas.microsoft.com/office/powerpoint/2010/main" val="111202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Octopus, a </a:t>
            </a:r>
            <a:r>
              <a:rPr lang="en-US" sz="1200" dirty="0">
                <a:solidFill>
                  <a:schemeClr val="tx1"/>
                </a:solidFill>
              </a:rPr>
              <a:t>Commodity information integrated recommendation system based on crawler technology and geographic location</a:t>
            </a:r>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1</a:t>
            </a:fld>
            <a:endParaRPr lang="en-US"/>
          </a:p>
        </p:txBody>
      </p:sp>
    </p:spTree>
    <p:extLst>
      <p:ext uri="{BB962C8B-B14F-4D97-AF65-F5344CB8AC3E}">
        <p14:creationId xmlns:p14="http://schemas.microsoft.com/office/powerpoint/2010/main" val="301101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Octopus? What problem can it solve?</a:t>
            </a:r>
          </a:p>
        </p:txBody>
      </p:sp>
      <p:sp>
        <p:nvSpPr>
          <p:cNvPr id="4" name="Slide Number Placeholder 3"/>
          <p:cNvSpPr>
            <a:spLocks noGrp="1"/>
          </p:cNvSpPr>
          <p:nvPr>
            <p:ph type="sldNum" sz="quarter" idx="5"/>
          </p:nvPr>
        </p:nvSpPr>
        <p:spPr/>
        <p:txBody>
          <a:bodyPr/>
          <a:lstStyle/>
          <a:p>
            <a:fld id="{28F84DC0-363A-AA47-9D1C-11096C93CC7C}" type="slidenum">
              <a:rPr lang="en-US" smtClean="0"/>
              <a:t>2</a:t>
            </a:fld>
            <a:endParaRPr lang="en-US"/>
          </a:p>
        </p:txBody>
      </p:sp>
    </p:spTree>
    <p:extLst>
      <p:ext uri="{BB962C8B-B14F-4D97-AF65-F5344CB8AC3E}">
        <p14:creationId xmlns:p14="http://schemas.microsoft.com/office/powerpoint/2010/main" val="354135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Forbes’s report. The revenue of E-commerce of Walmart skyrocketed due to the pandemic, Despite the fact, in-store shopping is still the main-stream shopping style. Customers prefer in-store shopping not only because they can get the products faster but also have better guarantee of the product’s quality. </a:t>
            </a:r>
          </a:p>
          <a:p>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3</a:t>
            </a:fld>
            <a:endParaRPr lang="en-US"/>
          </a:p>
        </p:txBody>
      </p:sp>
    </p:spTree>
    <p:extLst>
      <p:ext uri="{BB962C8B-B14F-4D97-AF65-F5344CB8AC3E}">
        <p14:creationId xmlns:p14="http://schemas.microsoft.com/office/powerpoint/2010/main" val="21751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pandemic, products such as toilet paper, face mask, and hand sanitizer, are often out of stock, which causes the customers to spend time visiting several stores but cannot get what they need, because they don’t have the </a:t>
            </a:r>
            <a:r>
              <a:rPr lang="en-US" dirty="0">
                <a:sym typeface="Wingdings" pitchFamily="2" charset="2"/>
              </a:rPr>
              <a:t>inventory information of the stores in advance, and that’s why we need Octopus!</a:t>
            </a:r>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4</a:t>
            </a:fld>
            <a:endParaRPr lang="en-US"/>
          </a:p>
        </p:txBody>
      </p:sp>
    </p:spTree>
    <p:extLst>
      <p:ext uri="{BB962C8B-B14F-4D97-AF65-F5344CB8AC3E}">
        <p14:creationId xmlns:p14="http://schemas.microsoft.com/office/powerpoint/2010/main" val="227915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Octopus? </a:t>
            </a:r>
          </a:p>
        </p:txBody>
      </p:sp>
      <p:sp>
        <p:nvSpPr>
          <p:cNvPr id="4" name="Slide Number Placeholder 3"/>
          <p:cNvSpPr>
            <a:spLocks noGrp="1"/>
          </p:cNvSpPr>
          <p:nvPr>
            <p:ph type="sldNum" sz="quarter" idx="5"/>
          </p:nvPr>
        </p:nvSpPr>
        <p:spPr/>
        <p:txBody>
          <a:bodyPr/>
          <a:lstStyle/>
          <a:p>
            <a:fld id="{28F84DC0-363A-AA47-9D1C-11096C93CC7C}" type="slidenum">
              <a:rPr lang="en-US" smtClean="0"/>
              <a:t>5</a:t>
            </a:fld>
            <a:endParaRPr lang="en-US"/>
          </a:p>
        </p:txBody>
      </p:sp>
    </p:spTree>
    <p:extLst>
      <p:ext uri="{BB962C8B-B14F-4D97-AF65-F5344CB8AC3E}">
        <p14:creationId xmlns:p14="http://schemas.microsoft.com/office/powerpoint/2010/main" val="318878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Octopus is a web application that utilizes crawler technology to scrape the inventory information of the stores, i.e., Walmart, Target, and Walgreens, near the users</a:t>
            </a:r>
            <a:r>
              <a:rPr lang="en-US" sz="1200" dirty="0"/>
              <a:t>, and then integrate the information into one single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By choosing a location on the map and entering a product name in the search page, users can get the search</a:t>
            </a:r>
            <a:r>
              <a:rPr lang="zh-TW" altLang="en-US" dirty="0"/>
              <a:t> </a:t>
            </a:r>
            <a:r>
              <a:rPr lang="en-US" altLang="zh-TW" dirty="0"/>
              <a:t>results</a:t>
            </a:r>
            <a:r>
              <a:rPr lang="en-US" dirty="0"/>
              <a:t> including the locations of the stores and the inventory information of the stores in the search results page. Users can also sort the products by price or ratings and add products to their watchlists if something is temporarily out of stock. </a:t>
            </a:r>
          </a:p>
        </p:txBody>
      </p:sp>
      <p:sp>
        <p:nvSpPr>
          <p:cNvPr id="4" name="Slide Number Placeholder 3"/>
          <p:cNvSpPr>
            <a:spLocks noGrp="1"/>
          </p:cNvSpPr>
          <p:nvPr>
            <p:ph type="sldNum" sz="quarter" idx="5"/>
          </p:nvPr>
        </p:nvSpPr>
        <p:spPr/>
        <p:txBody>
          <a:bodyPr/>
          <a:lstStyle/>
          <a:p>
            <a:fld id="{28F84DC0-363A-AA47-9D1C-11096C93CC7C}" type="slidenum">
              <a:rPr lang="en-US" smtClean="0"/>
              <a:t>6</a:t>
            </a:fld>
            <a:endParaRPr lang="en-US"/>
          </a:p>
        </p:txBody>
      </p:sp>
    </p:spTree>
    <p:extLst>
      <p:ext uri="{BB962C8B-B14F-4D97-AF65-F5344CB8AC3E}">
        <p14:creationId xmlns:p14="http://schemas.microsoft.com/office/powerpoint/2010/main" val="369284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Octopus? </a:t>
            </a:r>
          </a:p>
        </p:txBody>
      </p:sp>
      <p:sp>
        <p:nvSpPr>
          <p:cNvPr id="4" name="Slide Number Placeholder 3"/>
          <p:cNvSpPr>
            <a:spLocks noGrp="1"/>
          </p:cNvSpPr>
          <p:nvPr>
            <p:ph type="sldNum" sz="quarter" idx="5"/>
          </p:nvPr>
        </p:nvSpPr>
        <p:spPr/>
        <p:txBody>
          <a:bodyPr/>
          <a:lstStyle/>
          <a:p>
            <a:fld id="{28F84DC0-363A-AA47-9D1C-11096C93CC7C}" type="slidenum">
              <a:rPr lang="en-US" smtClean="0"/>
              <a:t>7</a:t>
            </a:fld>
            <a:endParaRPr lang="en-US"/>
          </a:p>
        </p:txBody>
      </p:sp>
    </p:spTree>
    <p:extLst>
      <p:ext uri="{BB962C8B-B14F-4D97-AF65-F5344CB8AC3E}">
        <p14:creationId xmlns:p14="http://schemas.microsoft.com/office/powerpoint/2010/main" val="226686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time and welcome to Octopus!</a:t>
            </a:r>
          </a:p>
        </p:txBody>
      </p:sp>
      <p:sp>
        <p:nvSpPr>
          <p:cNvPr id="4" name="Slide Number Placeholder 3"/>
          <p:cNvSpPr>
            <a:spLocks noGrp="1"/>
          </p:cNvSpPr>
          <p:nvPr>
            <p:ph type="sldNum" sz="quarter" idx="5"/>
          </p:nvPr>
        </p:nvSpPr>
        <p:spPr/>
        <p:txBody>
          <a:bodyPr/>
          <a:lstStyle/>
          <a:p>
            <a:fld id="{28F84DC0-363A-AA47-9D1C-11096C93CC7C}" type="slidenum">
              <a:rPr lang="en-US" smtClean="0"/>
              <a:t>14</a:t>
            </a:fld>
            <a:endParaRPr lang="en-US"/>
          </a:p>
        </p:txBody>
      </p:sp>
    </p:spTree>
    <p:extLst>
      <p:ext uri="{BB962C8B-B14F-4D97-AF65-F5344CB8AC3E}">
        <p14:creationId xmlns:p14="http://schemas.microsoft.com/office/powerpoint/2010/main" val="1868289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11/23/21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2856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11/23/21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873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11/23/21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8777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11/23/21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0276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11/23/21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5495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11/23/21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7629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11/23/21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1162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11/23/21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8498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11/23/21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58787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11/23/21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818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11/23/21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0897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11/23/21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1887534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6E1BA79-2601-4B84-B06B-C190DD3BB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ight Triangle 81">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Document 83">
            <a:extLst>
              <a:ext uri="{FF2B5EF4-FFF2-40B4-BE49-F238E27FC236}">
                <a16:creationId xmlns:a16="http://schemas.microsoft.com/office/drawing/2014/main" id="{F1706A98-4A44-4A24-94AF-D17D535C5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6" name="Group 85">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7" name="Straight Connector 86">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CA830B-BE9B-C444-917C-BC560AB67F8E}"/>
              </a:ext>
            </a:extLst>
          </p:cNvPr>
          <p:cNvSpPr>
            <a:spLocks noGrp="1"/>
          </p:cNvSpPr>
          <p:nvPr>
            <p:ph type="ctrTitle"/>
          </p:nvPr>
        </p:nvSpPr>
        <p:spPr>
          <a:xfrm>
            <a:off x="453142" y="1895696"/>
            <a:ext cx="5380226" cy="3290730"/>
          </a:xfrm>
        </p:spPr>
        <p:txBody>
          <a:bodyPr vert="horz" lIns="91440" tIns="45720" rIns="91440" bIns="45720" rtlCol="0" anchor="t">
            <a:normAutofit fontScale="90000"/>
          </a:bodyPr>
          <a:lstStyle/>
          <a:p>
            <a:pPr algn="l"/>
            <a:r>
              <a:rPr lang="en-US" sz="3000" dirty="0">
                <a:latin typeface="+mn-lt"/>
              </a:rPr>
              <a:t>Commodity information integrated recommendation system based on crawler technology and geographic location</a:t>
            </a:r>
            <a:br>
              <a:rPr lang="en-US" sz="3000" dirty="0">
                <a:latin typeface="+mn-lt"/>
              </a:rPr>
            </a:br>
            <a:br>
              <a:rPr lang="en-US" sz="3000" dirty="0">
                <a:latin typeface="+mn-lt"/>
              </a:rPr>
            </a:br>
            <a:r>
              <a:rPr lang="en-US" sz="2000" dirty="0">
                <a:latin typeface="+mn-lt"/>
              </a:rPr>
              <a:t>by </a:t>
            </a:r>
            <a:br>
              <a:rPr lang="en-US" sz="2000" dirty="0">
                <a:latin typeface="+mn-lt"/>
              </a:rPr>
            </a:br>
            <a:br>
              <a:rPr lang="en-US" sz="2000" dirty="0">
                <a:latin typeface="+mn-lt"/>
              </a:rPr>
            </a:br>
            <a:r>
              <a:rPr lang="en-US" sz="2000" dirty="0">
                <a:latin typeface="+mn-lt"/>
              </a:rPr>
              <a:t>Brian Hsu, </a:t>
            </a:r>
            <a:r>
              <a:rPr lang="en-US" sz="2000" dirty="0" err="1">
                <a:latin typeface="+mn-lt"/>
              </a:rPr>
              <a:t>Xiaohan</a:t>
            </a:r>
            <a:r>
              <a:rPr lang="en-US" sz="2000" dirty="0">
                <a:latin typeface="+mn-lt"/>
              </a:rPr>
              <a:t> Jiang, Lei Zhang, </a:t>
            </a:r>
            <a:r>
              <a:rPr lang="en-US" sz="2000" dirty="0" err="1">
                <a:latin typeface="+mn-lt"/>
              </a:rPr>
              <a:t>Yakun</a:t>
            </a:r>
            <a:r>
              <a:rPr lang="en-US" sz="2000" dirty="0">
                <a:latin typeface="+mn-lt"/>
              </a:rPr>
              <a:t> Feng</a:t>
            </a:r>
            <a:br>
              <a:rPr lang="en-US" sz="6600" dirty="0"/>
            </a:br>
            <a:endParaRPr lang="en-US" sz="3000" dirty="0"/>
          </a:p>
        </p:txBody>
      </p:sp>
      <p:sp>
        <p:nvSpPr>
          <p:cNvPr id="5" name="TextBox 4">
            <a:extLst>
              <a:ext uri="{FF2B5EF4-FFF2-40B4-BE49-F238E27FC236}">
                <a16:creationId xmlns:a16="http://schemas.microsoft.com/office/drawing/2014/main" id="{1281A29D-7A26-E341-868A-C9E3C909DF9E}"/>
              </a:ext>
            </a:extLst>
          </p:cNvPr>
          <p:cNvSpPr txBox="1"/>
          <p:nvPr/>
        </p:nvSpPr>
        <p:spPr>
          <a:xfrm>
            <a:off x="420715" y="805486"/>
            <a:ext cx="2608406" cy="1646605"/>
          </a:xfrm>
          <a:prstGeom prst="rect">
            <a:avLst/>
          </a:prstGeom>
          <a:noFill/>
        </p:spPr>
        <p:txBody>
          <a:bodyPr wrap="none" rtlCol="0">
            <a:spAutoFit/>
          </a:bodyPr>
          <a:lstStyle/>
          <a:p>
            <a:pPr>
              <a:spcAft>
                <a:spcPts val="600"/>
              </a:spcAft>
            </a:pPr>
            <a:r>
              <a:rPr lang="en-US" sz="4800" dirty="0"/>
              <a:t>Octopus</a:t>
            </a:r>
          </a:p>
          <a:p>
            <a:pPr>
              <a:spcAft>
                <a:spcPts val="600"/>
              </a:spcAft>
            </a:pPr>
            <a:endParaRPr lang="en-US" sz="4800" dirty="0"/>
          </a:p>
        </p:txBody>
      </p:sp>
      <p:pic>
        <p:nvPicPr>
          <p:cNvPr id="21" name="Picture 20" descr="Graphical user interface, application&#10;&#10;Description automatically generated">
            <a:extLst>
              <a:ext uri="{FF2B5EF4-FFF2-40B4-BE49-F238E27FC236}">
                <a16:creationId xmlns:a16="http://schemas.microsoft.com/office/drawing/2014/main" id="{E93C8416-E9BF-2E42-8494-80BE92910F9C}"/>
              </a:ext>
            </a:extLst>
          </p:cNvPr>
          <p:cNvPicPr>
            <a:picLocks noChangeAspect="1"/>
          </p:cNvPicPr>
          <p:nvPr/>
        </p:nvPicPr>
        <p:blipFill>
          <a:blip r:embed="rId4"/>
          <a:stretch>
            <a:fillRect/>
          </a:stretch>
        </p:blipFill>
        <p:spPr>
          <a:xfrm>
            <a:off x="5980604" y="0"/>
            <a:ext cx="6202017" cy="6858000"/>
          </a:xfrm>
          <a:prstGeom prst="rect">
            <a:avLst/>
          </a:prstGeom>
        </p:spPr>
      </p:pic>
    </p:spTree>
    <p:extLst>
      <p:ext uri="{BB962C8B-B14F-4D97-AF65-F5344CB8AC3E}">
        <p14:creationId xmlns:p14="http://schemas.microsoft.com/office/powerpoint/2010/main" val="38176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9752-CAF0-8A48-9939-2583B99B3A94}"/>
              </a:ext>
            </a:extLst>
          </p:cNvPr>
          <p:cNvSpPr>
            <a:spLocks noGrp="1"/>
          </p:cNvSpPr>
          <p:nvPr>
            <p:ph type="title"/>
          </p:nvPr>
        </p:nvSpPr>
        <p:spPr/>
        <p:txBody>
          <a:bodyPr/>
          <a:lstStyle/>
          <a:p>
            <a:r>
              <a:rPr lang="en-US" dirty="0"/>
              <a:t>Selenium</a:t>
            </a:r>
          </a:p>
        </p:txBody>
      </p:sp>
      <p:sp>
        <p:nvSpPr>
          <p:cNvPr id="3" name="Content Placeholder 2">
            <a:extLst>
              <a:ext uri="{FF2B5EF4-FFF2-40B4-BE49-F238E27FC236}">
                <a16:creationId xmlns:a16="http://schemas.microsoft.com/office/drawing/2014/main" id="{7D509983-28EB-2A4A-999B-2F7851D370E7}"/>
              </a:ext>
            </a:extLst>
          </p:cNvPr>
          <p:cNvSpPr>
            <a:spLocks noGrp="1"/>
          </p:cNvSpPr>
          <p:nvPr>
            <p:ph idx="1"/>
          </p:nvPr>
        </p:nvSpPr>
        <p:spPr>
          <a:xfrm>
            <a:off x="457200" y="2225835"/>
            <a:ext cx="4547455" cy="3951128"/>
          </a:xfrm>
        </p:spPr>
        <p:txBody>
          <a:bodyPr>
            <a:normAutofit/>
          </a:bodyPr>
          <a:lstStyle/>
          <a:p>
            <a:r>
              <a:rPr lang="en-US" sz="2400" dirty="0"/>
              <a:t>To set the store as the store we want to visit, user interactions such as clicking a button is necessary. </a:t>
            </a:r>
          </a:p>
          <a:p>
            <a:pPr marL="0" indent="0">
              <a:buNone/>
            </a:pPr>
            <a:r>
              <a:rPr lang="en-US" sz="2400" dirty="0">
                <a:sym typeface="Wingdings" pitchFamily="2" charset="2"/>
              </a:rPr>
              <a:t> </a:t>
            </a:r>
            <a:r>
              <a:rPr lang="en-US" sz="2400" dirty="0"/>
              <a:t>A library called Selenium can automate the user interactions in the backend.</a:t>
            </a:r>
          </a:p>
        </p:txBody>
      </p:sp>
      <p:pic>
        <p:nvPicPr>
          <p:cNvPr id="2050" name="Picture 2">
            <a:extLst>
              <a:ext uri="{FF2B5EF4-FFF2-40B4-BE49-F238E27FC236}">
                <a16:creationId xmlns:a16="http://schemas.microsoft.com/office/drawing/2014/main" id="{A07E8318-DB1D-4545-9BFA-9CBFC699E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655" y="2225834"/>
            <a:ext cx="6175477" cy="355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7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881A-3042-C340-9038-6B07AEA85452}"/>
              </a:ext>
            </a:extLst>
          </p:cNvPr>
          <p:cNvSpPr>
            <a:spLocks noGrp="1"/>
          </p:cNvSpPr>
          <p:nvPr>
            <p:ph type="title"/>
          </p:nvPr>
        </p:nvSpPr>
        <p:spPr/>
        <p:txBody>
          <a:bodyPr/>
          <a:lstStyle/>
          <a:p>
            <a:r>
              <a:rPr lang="en-US" dirty="0"/>
              <a:t>Selenium</a:t>
            </a:r>
          </a:p>
        </p:txBody>
      </p:sp>
      <p:pic>
        <p:nvPicPr>
          <p:cNvPr id="3074" name="Picture 2">
            <a:extLst>
              <a:ext uri="{FF2B5EF4-FFF2-40B4-BE49-F238E27FC236}">
                <a16:creationId xmlns:a16="http://schemas.microsoft.com/office/drawing/2014/main" id="{18C9BE5C-BB3C-3D42-BA8C-526B332A5D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74045" y="2133599"/>
            <a:ext cx="6740388" cy="3875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B26F19-C851-9F4B-9511-D54E002DF759}"/>
              </a:ext>
            </a:extLst>
          </p:cNvPr>
          <p:cNvSpPr txBox="1"/>
          <p:nvPr/>
        </p:nvSpPr>
        <p:spPr>
          <a:xfrm>
            <a:off x="457201" y="2133599"/>
            <a:ext cx="4236720" cy="3785652"/>
          </a:xfrm>
          <a:prstGeom prst="rect">
            <a:avLst/>
          </a:prstGeom>
          <a:noFill/>
        </p:spPr>
        <p:txBody>
          <a:bodyPr wrap="square" rtlCol="0">
            <a:spAutoFit/>
          </a:bodyPr>
          <a:lstStyle/>
          <a:p>
            <a:r>
              <a:rPr lang="en-US" sz="2400" dirty="0">
                <a:solidFill>
                  <a:schemeClr val="bg1"/>
                </a:solidFill>
              </a:rPr>
              <a:t>To search for a specific product at a specific store, this cannot be done by visiting a URL. Entering text into a search bar is necessary.</a:t>
            </a:r>
          </a:p>
          <a:p>
            <a:endParaRPr lang="en-US" sz="2400" dirty="0">
              <a:solidFill>
                <a:schemeClr val="bg1"/>
              </a:solidFill>
            </a:endParaRPr>
          </a:p>
          <a:p>
            <a:r>
              <a:rPr lang="en-US" sz="2400" dirty="0">
                <a:solidFill>
                  <a:schemeClr val="bg1"/>
                </a:solidFill>
                <a:sym typeface="Wingdings" pitchFamily="2" charset="2"/>
              </a:rPr>
              <a:t> Use Selenium to automate this user action in the backend.</a:t>
            </a:r>
            <a:endParaRPr lang="en-US" sz="2400" dirty="0">
              <a:solidFill>
                <a:schemeClr val="bg1"/>
              </a:solidFill>
            </a:endParaRPr>
          </a:p>
        </p:txBody>
      </p:sp>
    </p:spTree>
    <p:extLst>
      <p:ext uri="{BB962C8B-B14F-4D97-AF65-F5344CB8AC3E}">
        <p14:creationId xmlns:p14="http://schemas.microsoft.com/office/powerpoint/2010/main" val="34416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76D2-9080-4147-BC7E-4159C939D724}"/>
              </a:ext>
            </a:extLst>
          </p:cNvPr>
          <p:cNvSpPr>
            <a:spLocks noGrp="1"/>
          </p:cNvSpPr>
          <p:nvPr>
            <p:ph type="title"/>
          </p:nvPr>
        </p:nvSpPr>
        <p:spPr/>
        <p:txBody>
          <a:bodyPr/>
          <a:lstStyle/>
          <a:p>
            <a:r>
              <a:rPr lang="en-US" dirty="0" err="1"/>
              <a:t>BeautifulSoup</a:t>
            </a:r>
            <a:endParaRPr lang="en-US" dirty="0"/>
          </a:p>
        </p:txBody>
      </p:sp>
      <p:pic>
        <p:nvPicPr>
          <p:cNvPr id="4098" name="Picture 2">
            <a:extLst>
              <a:ext uri="{FF2B5EF4-FFF2-40B4-BE49-F238E27FC236}">
                <a16:creationId xmlns:a16="http://schemas.microsoft.com/office/drawing/2014/main" id="{4AB35711-677C-0B49-B6D1-EAEAC61CB4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8151" y="2148840"/>
            <a:ext cx="7093849" cy="3859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882D11-A283-594E-96E0-281422A04272}"/>
              </a:ext>
            </a:extLst>
          </p:cNvPr>
          <p:cNvSpPr/>
          <p:nvPr/>
        </p:nvSpPr>
        <p:spPr>
          <a:xfrm>
            <a:off x="182880" y="2343835"/>
            <a:ext cx="4770120" cy="3785652"/>
          </a:xfrm>
          <a:prstGeom prst="rect">
            <a:avLst/>
          </a:prstGeom>
        </p:spPr>
        <p:txBody>
          <a:bodyPr wrap="square">
            <a:spAutoFit/>
          </a:bodyPr>
          <a:lstStyle/>
          <a:p>
            <a:r>
              <a:rPr lang="en-US" sz="2400" dirty="0">
                <a:solidFill>
                  <a:schemeClr val="bg1"/>
                </a:solidFill>
              </a:rPr>
              <a:t>Beautiful Soup is a python library that can scrape anything in the html content visible to us.</a:t>
            </a:r>
          </a:p>
          <a:p>
            <a:endParaRPr lang="en-US" sz="2400" dirty="0">
              <a:solidFill>
                <a:schemeClr val="bg1"/>
              </a:solidFill>
            </a:endParaRPr>
          </a:p>
          <a:p>
            <a:r>
              <a:rPr lang="en-US" sz="2400" dirty="0">
                <a:solidFill>
                  <a:schemeClr val="bg1"/>
                </a:solidFill>
              </a:rPr>
              <a:t>Ex: To get the first product name in the web page, tell </a:t>
            </a:r>
            <a:r>
              <a:rPr lang="en-US" sz="2400" dirty="0" err="1">
                <a:solidFill>
                  <a:schemeClr val="bg1"/>
                </a:solidFill>
              </a:rPr>
              <a:t>BeautifulSoup</a:t>
            </a:r>
            <a:r>
              <a:rPr lang="en-US" sz="2400" dirty="0">
                <a:solidFill>
                  <a:schemeClr val="bg1"/>
                </a:solidFill>
              </a:rPr>
              <a:t> to get the content under the </a:t>
            </a:r>
          </a:p>
          <a:p>
            <a:r>
              <a:rPr lang="en-US" sz="2400" dirty="0">
                <a:solidFill>
                  <a:schemeClr val="bg1"/>
                </a:solidFill>
              </a:rPr>
              <a:t>&lt;div class = “h-display-flex”&gt; tag of the first &lt;li&gt; tag.</a:t>
            </a:r>
          </a:p>
        </p:txBody>
      </p:sp>
    </p:spTree>
    <p:extLst>
      <p:ext uri="{BB962C8B-B14F-4D97-AF65-F5344CB8AC3E}">
        <p14:creationId xmlns:p14="http://schemas.microsoft.com/office/powerpoint/2010/main" val="3642402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009A-3913-C746-8F66-78EB4B3AD441}"/>
              </a:ext>
            </a:extLst>
          </p:cNvPr>
          <p:cNvSpPr>
            <a:spLocks noGrp="1"/>
          </p:cNvSpPr>
          <p:nvPr>
            <p:ph type="title"/>
          </p:nvPr>
        </p:nvSpPr>
        <p:spPr/>
        <p:txBody>
          <a:bodyPr/>
          <a:lstStyle/>
          <a:p>
            <a:r>
              <a:rPr lang="en-US" dirty="0"/>
              <a:t>Multithreading</a:t>
            </a:r>
          </a:p>
        </p:txBody>
      </p:sp>
      <p:pic>
        <p:nvPicPr>
          <p:cNvPr id="5124" name="Picture 4">
            <a:extLst>
              <a:ext uri="{FF2B5EF4-FFF2-40B4-BE49-F238E27FC236}">
                <a16:creationId xmlns:a16="http://schemas.microsoft.com/office/drawing/2014/main" id="{183FB701-1A28-2748-8185-E27658021D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99121" y="2345214"/>
            <a:ext cx="7594600" cy="3403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80B48E-8BE3-A24D-BF2D-E6FF300FAEA3}"/>
              </a:ext>
            </a:extLst>
          </p:cNvPr>
          <p:cNvSpPr txBox="1"/>
          <p:nvPr/>
        </p:nvSpPr>
        <p:spPr>
          <a:xfrm>
            <a:off x="457200" y="2514600"/>
            <a:ext cx="3413760" cy="2308324"/>
          </a:xfrm>
          <a:prstGeom prst="rect">
            <a:avLst/>
          </a:prstGeom>
          <a:noFill/>
        </p:spPr>
        <p:txBody>
          <a:bodyPr wrap="square" rtlCol="0">
            <a:spAutoFit/>
          </a:bodyPr>
          <a:lstStyle/>
          <a:p>
            <a:r>
              <a:rPr lang="en-US" sz="2400" dirty="0">
                <a:solidFill>
                  <a:schemeClr val="bg1"/>
                </a:solidFill>
              </a:rPr>
              <a:t>To speed up the above processes,</a:t>
            </a:r>
          </a:p>
          <a:p>
            <a:r>
              <a:rPr lang="en-US" sz="2400" dirty="0">
                <a:solidFill>
                  <a:schemeClr val="bg1"/>
                </a:solidFill>
              </a:rPr>
              <a:t>Multithreading is applied. Each thread</a:t>
            </a:r>
          </a:p>
          <a:p>
            <a:r>
              <a:rPr lang="en-US" sz="2400" dirty="0">
                <a:solidFill>
                  <a:schemeClr val="bg1"/>
                </a:solidFill>
              </a:rPr>
              <a:t>is responsible for one website.</a:t>
            </a:r>
          </a:p>
        </p:txBody>
      </p:sp>
    </p:spTree>
    <p:extLst>
      <p:ext uri="{BB962C8B-B14F-4D97-AF65-F5344CB8AC3E}">
        <p14:creationId xmlns:p14="http://schemas.microsoft.com/office/powerpoint/2010/main" val="383665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F8F0-E550-0E45-B3BC-6D35DA9300CE}"/>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81E66CCC-9C45-B845-A057-AFAF9E1FB9EB}"/>
              </a:ext>
            </a:extLst>
          </p:cNvPr>
          <p:cNvSpPr>
            <a:spLocks noGrp="1"/>
          </p:cNvSpPr>
          <p:nvPr>
            <p:ph idx="1"/>
          </p:nvPr>
        </p:nvSpPr>
        <p:spPr/>
        <p:txBody>
          <a:bodyPr>
            <a:normAutofit/>
          </a:bodyPr>
          <a:lstStyle/>
          <a:p>
            <a:pPr marL="0" indent="0">
              <a:buNone/>
            </a:pPr>
            <a:endParaRPr lang="en-US" sz="4800" dirty="0"/>
          </a:p>
          <a:p>
            <a:pPr marL="0" indent="0">
              <a:buNone/>
            </a:pPr>
            <a:endParaRPr lang="en-US" sz="4800" dirty="0"/>
          </a:p>
          <a:p>
            <a:pPr marL="0" indent="0" algn="ctr">
              <a:buNone/>
            </a:pPr>
            <a:r>
              <a:rPr lang="en-US" sz="4800" dirty="0"/>
              <a:t>Thank you and welcome to Octopus!</a:t>
            </a:r>
          </a:p>
        </p:txBody>
      </p:sp>
    </p:spTree>
    <p:extLst>
      <p:ext uri="{BB962C8B-B14F-4D97-AF65-F5344CB8AC3E}">
        <p14:creationId xmlns:p14="http://schemas.microsoft.com/office/powerpoint/2010/main" val="61956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Octopus in action on the seabed">
            <a:extLst>
              <a:ext uri="{FF2B5EF4-FFF2-40B4-BE49-F238E27FC236}">
                <a16:creationId xmlns:a16="http://schemas.microsoft.com/office/drawing/2014/main" id="{4956794F-8CF0-4837-83D4-963DA0BC43AF}"/>
              </a:ext>
            </a:extLst>
          </p:cNvPr>
          <p:cNvPicPr>
            <a:picLocks noChangeAspect="1"/>
          </p:cNvPicPr>
          <p:nvPr/>
        </p:nvPicPr>
        <p:blipFill rotWithShape="1">
          <a:blip r:embed="rId3"/>
          <a:srcRect t="25000"/>
          <a:stretch/>
        </p:blipFill>
        <p:spPr>
          <a:xfrm>
            <a:off x="0" y="11"/>
            <a:ext cx="12191980" cy="6857989"/>
          </a:xfrm>
          <a:prstGeom prst="rect">
            <a:avLst/>
          </a:prstGeom>
        </p:spPr>
      </p:pic>
      <p:grpSp>
        <p:nvGrpSpPr>
          <p:cNvPr id="81" name="Group 8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2" name="Straight Connector 8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5A356-8113-BE45-AE39-6277BDA7D758}"/>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Why Octopus?</a:t>
            </a:r>
          </a:p>
        </p:txBody>
      </p:sp>
    </p:spTree>
    <p:extLst>
      <p:ext uri="{BB962C8B-B14F-4D97-AF65-F5344CB8AC3E}">
        <p14:creationId xmlns:p14="http://schemas.microsoft.com/office/powerpoint/2010/main" val="419023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1E5B-DAAF-A542-BB07-AB07A4D8D126}"/>
              </a:ext>
            </a:extLst>
          </p:cNvPr>
          <p:cNvSpPr>
            <a:spLocks noGrp="1"/>
          </p:cNvSpPr>
          <p:nvPr>
            <p:ph type="title"/>
          </p:nvPr>
        </p:nvSpPr>
        <p:spPr/>
        <p:txBody>
          <a:bodyPr/>
          <a:lstStyle/>
          <a:p>
            <a:r>
              <a:rPr lang="en-US" dirty="0"/>
              <a:t>Why Octopus?</a:t>
            </a:r>
          </a:p>
        </p:txBody>
      </p:sp>
      <p:sp>
        <p:nvSpPr>
          <p:cNvPr id="3" name="Content Placeholder 2">
            <a:extLst>
              <a:ext uri="{FF2B5EF4-FFF2-40B4-BE49-F238E27FC236}">
                <a16:creationId xmlns:a16="http://schemas.microsoft.com/office/drawing/2014/main" id="{B4F730FE-CD09-0C48-AD26-8175616AB585}"/>
              </a:ext>
            </a:extLst>
          </p:cNvPr>
          <p:cNvSpPr>
            <a:spLocks noGrp="1"/>
          </p:cNvSpPr>
          <p:nvPr>
            <p:ph idx="1"/>
          </p:nvPr>
        </p:nvSpPr>
        <p:spPr/>
        <p:txBody>
          <a:bodyPr>
            <a:normAutofit fontScale="70000" lnSpcReduction="20000"/>
          </a:bodyPr>
          <a:lstStyle/>
          <a:p>
            <a:pPr>
              <a:lnSpc>
                <a:spcPct val="120000"/>
              </a:lnSpc>
            </a:pPr>
            <a:r>
              <a:rPr lang="en-US" dirty="0"/>
              <a:t>According to Forbes’s report, E-commerce accounts for around 35% of Walmart’s total revenue in 2021, which skyrocketed due to the pandemic.</a:t>
            </a:r>
          </a:p>
          <a:p>
            <a:pPr marL="0" indent="0">
              <a:lnSpc>
                <a:spcPct val="120000"/>
              </a:lnSpc>
              <a:buNone/>
            </a:pPr>
            <a:r>
              <a:rPr lang="en-US" dirty="0">
                <a:sym typeface="Wingdings" pitchFamily="2" charset="2"/>
              </a:rPr>
              <a:t>     Offline sales account for 65%, , which is still the mainstream shopping style.</a:t>
            </a:r>
          </a:p>
          <a:p>
            <a:pPr marL="0" indent="0">
              <a:lnSpc>
                <a:spcPct val="120000"/>
              </a:lnSpc>
              <a:buNone/>
            </a:pPr>
            <a:r>
              <a:rPr lang="en-US" dirty="0">
                <a:sym typeface="Wingdings" pitchFamily="2" charset="2"/>
              </a:rPr>
              <a:t>    (nearly 2 times the amount of the online sales)</a:t>
            </a:r>
          </a:p>
          <a:p>
            <a:pPr marL="0" indent="0">
              <a:lnSpc>
                <a:spcPct val="120000"/>
              </a:lnSpc>
              <a:buNone/>
            </a:pPr>
            <a:endParaRPr lang="en-US" dirty="0"/>
          </a:p>
          <a:p>
            <a:pPr>
              <a:lnSpc>
                <a:spcPct val="120000"/>
              </a:lnSpc>
            </a:pPr>
            <a:r>
              <a:rPr lang="en-US" dirty="0"/>
              <a:t>Advantages of in-store shopping</a:t>
            </a:r>
          </a:p>
          <a:p>
            <a:pPr marL="0" indent="0">
              <a:lnSpc>
                <a:spcPct val="120000"/>
              </a:lnSpc>
              <a:buNone/>
            </a:pPr>
            <a:r>
              <a:rPr lang="en-US" dirty="0"/>
              <a:t>   - getting products faster</a:t>
            </a:r>
          </a:p>
          <a:p>
            <a:pPr marL="0" indent="0">
              <a:lnSpc>
                <a:spcPct val="120000"/>
              </a:lnSpc>
              <a:buNone/>
            </a:pPr>
            <a:r>
              <a:rPr lang="en-US" dirty="0"/>
              <a:t>   - better guarantee of the product’s quality</a:t>
            </a:r>
            <a:br>
              <a:rPr lang="en-US" dirty="0"/>
            </a:br>
            <a:endParaRPr lang="en-US" dirty="0"/>
          </a:p>
          <a:p>
            <a:pPr marL="0" indent="0">
              <a:buNone/>
            </a:pPr>
            <a:br>
              <a:rPr lang="en-US" dirty="0"/>
            </a:br>
            <a:endParaRPr lang="en-US" dirty="0"/>
          </a:p>
        </p:txBody>
      </p:sp>
    </p:spTree>
    <p:extLst>
      <p:ext uri="{BB962C8B-B14F-4D97-AF65-F5344CB8AC3E}">
        <p14:creationId xmlns:p14="http://schemas.microsoft.com/office/powerpoint/2010/main" val="98084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000F-9F2B-B84F-991F-40A3770FABB8}"/>
              </a:ext>
            </a:extLst>
          </p:cNvPr>
          <p:cNvSpPr>
            <a:spLocks noGrp="1"/>
          </p:cNvSpPr>
          <p:nvPr>
            <p:ph type="title"/>
          </p:nvPr>
        </p:nvSpPr>
        <p:spPr/>
        <p:txBody>
          <a:bodyPr/>
          <a:lstStyle/>
          <a:p>
            <a:r>
              <a:rPr lang="en-US" dirty="0"/>
              <a:t>Why Octopus?</a:t>
            </a:r>
          </a:p>
        </p:txBody>
      </p:sp>
      <p:sp>
        <p:nvSpPr>
          <p:cNvPr id="3" name="Content Placeholder 2">
            <a:extLst>
              <a:ext uri="{FF2B5EF4-FFF2-40B4-BE49-F238E27FC236}">
                <a16:creationId xmlns:a16="http://schemas.microsoft.com/office/drawing/2014/main" id="{2DE5C55A-FE37-DA4A-A5C4-2C4C16210C7E}"/>
              </a:ext>
            </a:extLst>
          </p:cNvPr>
          <p:cNvSpPr>
            <a:spLocks noGrp="1"/>
          </p:cNvSpPr>
          <p:nvPr>
            <p:ph idx="1"/>
          </p:nvPr>
        </p:nvSpPr>
        <p:spPr/>
        <p:txBody>
          <a:bodyPr>
            <a:normAutofit/>
          </a:bodyPr>
          <a:lstStyle/>
          <a:p>
            <a:r>
              <a:rPr lang="en-US" dirty="0"/>
              <a:t>Due to the pandemic, products such as toilet paper, face mask, and hand sanitizer, are often out of stock. </a:t>
            </a:r>
          </a:p>
          <a:p>
            <a:pPr marL="0" indent="0">
              <a:buNone/>
            </a:pPr>
            <a:r>
              <a:rPr lang="en-US" dirty="0"/>
              <a:t>   </a:t>
            </a:r>
            <a:r>
              <a:rPr lang="en-US" dirty="0">
                <a:sym typeface="Wingdings" pitchFamily="2" charset="2"/>
              </a:rPr>
              <a:t> Customers often spend time visiting several stores but cannot get what they need, because they don’t have the inventory information of the stores in advance.</a:t>
            </a:r>
          </a:p>
          <a:p>
            <a:pPr marL="0" indent="0">
              <a:buNone/>
            </a:pPr>
            <a:r>
              <a:rPr lang="en-US" dirty="0">
                <a:solidFill>
                  <a:schemeClr val="bg1"/>
                </a:solidFill>
                <a:sym typeface="Wingdings" pitchFamily="2" charset="2"/>
              </a:rPr>
              <a:t>    Octopus is here to solve this problem!</a:t>
            </a:r>
            <a:endParaRPr lang="en-US" dirty="0">
              <a:solidFill>
                <a:schemeClr val="bg1"/>
              </a:solidFill>
            </a:endParaRPr>
          </a:p>
          <a:p>
            <a:pPr marL="0" indent="0">
              <a:buNone/>
            </a:pPr>
            <a:r>
              <a:rPr lang="en-US" dirty="0">
                <a:sym typeface="Wingdings" pitchFamily="2" charset="2"/>
              </a:rPr>
              <a:t>   </a:t>
            </a:r>
            <a:endParaRPr lang="en-US" dirty="0"/>
          </a:p>
        </p:txBody>
      </p:sp>
    </p:spTree>
    <p:extLst>
      <p:ext uri="{BB962C8B-B14F-4D97-AF65-F5344CB8AC3E}">
        <p14:creationId xmlns:p14="http://schemas.microsoft.com/office/powerpoint/2010/main" val="1348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Octopus in action on the seabed">
            <a:extLst>
              <a:ext uri="{FF2B5EF4-FFF2-40B4-BE49-F238E27FC236}">
                <a16:creationId xmlns:a16="http://schemas.microsoft.com/office/drawing/2014/main" id="{04DC238B-C31F-4015-983D-00B6DADFD75A}"/>
              </a:ext>
            </a:extLst>
          </p:cNvPr>
          <p:cNvPicPr>
            <a:picLocks noChangeAspect="1"/>
          </p:cNvPicPr>
          <p:nvPr/>
        </p:nvPicPr>
        <p:blipFill rotWithShape="1">
          <a:blip r:embed="rId3"/>
          <a:srcRect t="25000"/>
          <a:stretch/>
        </p:blipFill>
        <p:spPr>
          <a:xfrm>
            <a:off x="20" y="10"/>
            <a:ext cx="12191980" cy="6857989"/>
          </a:xfrm>
          <a:prstGeom prst="rect">
            <a:avLst/>
          </a:prstGeom>
        </p:spPr>
      </p:pic>
      <p:grpSp>
        <p:nvGrpSpPr>
          <p:cNvPr id="81" name="Group 8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2" name="Straight Connector 8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89879-F206-644E-BEF0-D99A3DB213D7}"/>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What is Octopus?</a:t>
            </a:r>
          </a:p>
        </p:txBody>
      </p:sp>
    </p:spTree>
    <p:extLst>
      <p:ext uri="{BB962C8B-B14F-4D97-AF65-F5344CB8AC3E}">
        <p14:creationId xmlns:p14="http://schemas.microsoft.com/office/powerpoint/2010/main" val="2883467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Rectangle 76">
            <a:extLst>
              <a:ext uri="{FF2B5EF4-FFF2-40B4-BE49-F238E27FC236}">
                <a16:creationId xmlns:a16="http://schemas.microsoft.com/office/drawing/2014/main" id="{3712ED8D-807A-4E94-A9AF-C44676151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a:extLst>
              <a:ext uri="{FF2B5EF4-FFF2-40B4-BE49-F238E27FC236}">
                <a16:creationId xmlns:a16="http://schemas.microsoft.com/office/drawing/2014/main" id="{AF1E183F-9806-43C3-BC7E-6FD163C6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565497"/>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Document 8">
            <a:extLst>
              <a:ext uri="{FF2B5EF4-FFF2-40B4-BE49-F238E27FC236}">
                <a16:creationId xmlns:a16="http://schemas.microsoft.com/office/drawing/2014/main" id="{D8667B21-A39C-4ABB-9CED-0DD4CD739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67512" y="927301"/>
            <a:ext cx="6857998" cy="500340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2" h="47798">
                <a:moveTo>
                  <a:pt x="3" y="147"/>
                </a:moveTo>
                <a:lnTo>
                  <a:pt x="21623" y="0"/>
                </a:lnTo>
                <a:cubicBezTo>
                  <a:pt x="21623" y="5774"/>
                  <a:pt x="21642" y="38022"/>
                  <a:pt x="21642" y="43796"/>
                </a:cubicBezTo>
                <a:cubicBezTo>
                  <a:pt x="10842" y="43796"/>
                  <a:pt x="10842" y="50396"/>
                  <a:pt x="42" y="46646"/>
                </a:cubicBezTo>
                <a:cubicBezTo>
                  <a:pt x="61" y="31179"/>
                  <a:pt x="-16" y="15614"/>
                  <a:pt x="3" y="147"/>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3" name="Group 82">
            <a:extLst>
              <a:ext uri="{FF2B5EF4-FFF2-40B4-BE49-F238E27FC236}">
                <a16:creationId xmlns:a16="http://schemas.microsoft.com/office/drawing/2014/main" id="{F9009803-FECF-42E3-9D54-9D3F05786B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84" name="Straight Connector 83">
              <a:extLst>
                <a:ext uri="{FF2B5EF4-FFF2-40B4-BE49-F238E27FC236}">
                  <a16:creationId xmlns:a16="http://schemas.microsoft.com/office/drawing/2014/main" id="{6FFF7DE2-528C-44CB-999A-511B3038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AEBF359-B87C-4039-9F26-D6A918DCF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51649E-61FB-40BD-96C7-401150750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D86F05D-460E-4DC7-A2C4-50A569A2F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BCFB81-E71F-4C0D-BC06-9166414BB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D01E3D6-9049-46E9-AC67-AB3759E60B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8E8D76E-5A7B-480A-AA85-A0D6B5CED9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8662143-48AA-41B7-B267-DAB46CB10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4620DD0-3AAC-4F4D-A4BA-F6BE95E33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B17955-59FC-4CD6-9C2D-007E5BF2C6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A5B7EA1-5178-42DC-90F5-58EEC4F0C5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DAD57A-5A10-47A9-BF61-3AE980B20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47C2348-AEE0-4C42-9843-D620AC9931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2539B38-4204-49AB-96D9-7C233D9D4A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9A13909-EECD-4D70-8312-E3F7707958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589262-1A89-4E3E-ADA5-D32C83186C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A17E9BD-7A5A-4276-88C3-B432CCCFF7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D9DB1BD-3B13-4319-B73C-F8D8F5EC0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6E81215-DB3F-4779-8052-63985A5AFF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F78B7CD-99BB-47DF-8B7A-F0FC817B0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A380D8-1875-4DA2-A254-75200CB68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5C329C1-8472-4430-860B-4572543E4A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C0EC84-7D26-405B-885D-7A64120525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A62F440-1A4F-4849-B885-8C4FD62BA0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ED1F20C-6C1F-4BFB-8F0B-7E7916019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C9E12E4-7A39-432F-85AD-D53E4EDE68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9FDCC4-D003-4674-9D52-CED1CE895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4682F6-2932-4BA6-837B-B48AA222C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2627B4C-22CB-4FBF-B7F6-D88EECF1D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8B6512-F097-4D4D-A974-85CA1D803E70}"/>
              </a:ext>
            </a:extLst>
          </p:cNvPr>
          <p:cNvSpPr>
            <a:spLocks noGrp="1"/>
          </p:cNvSpPr>
          <p:nvPr>
            <p:ph type="title"/>
          </p:nvPr>
        </p:nvSpPr>
        <p:spPr>
          <a:xfrm>
            <a:off x="457201" y="732348"/>
            <a:ext cx="4419600" cy="2240735"/>
          </a:xfrm>
        </p:spPr>
        <p:txBody>
          <a:bodyPr>
            <a:normAutofit/>
          </a:bodyPr>
          <a:lstStyle/>
          <a:p>
            <a:r>
              <a:rPr lang="en-US" dirty="0"/>
              <a:t>What is Octopus?</a:t>
            </a:r>
          </a:p>
        </p:txBody>
      </p:sp>
      <p:sp>
        <p:nvSpPr>
          <p:cNvPr id="3" name="Content Placeholder 2">
            <a:extLst>
              <a:ext uri="{FF2B5EF4-FFF2-40B4-BE49-F238E27FC236}">
                <a16:creationId xmlns:a16="http://schemas.microsoft.com/office/drawing/2014/main" id="{A1F5C421-43F1-C142-9AFC-712410CF374E}"/>
              </a:ext>
            </a:extLst>
          </p:cNvPr>
          <p:cNvSpPr>
            <a:spLocks noGrp="1"/>
          </p:cNvSpPr>
          <p:nvPr>
            <p:ph idx="1"/>
          </p:nvPr>
        </p:nvSpPr>
        <p:spPr>
          <a:xfrm>
            <a:off x="444773" y="2600751"/>
            <a:ext cx="4419600" cy="2413958"/>
          </a:xfrm>
        </p:spPr>
        <p:txBody>
          <a:bodyPr>
            <a:normAutofit fontScale="92500" lnSpcReduction="10000"/>
          </a:bodyPr>
          <a:lstStyle/>
          <a:p>
            <a:r>
              <a:rPr lang="en-US" sz="1800" dirty="0"/>
              <a:t>Octopus is a web application that utilizes crawler technology to scrape the inventory information in the websites of the stores, i.e., Walmart, Target, and Walgreens, that are near the users, and then integrate the information into one single platform for the users.</a:t>
            </a:r>
          </a:p>
          <a:p>
            <a:pPr marL="0" indent="0">
              <a:buNone/>
            </a:pPr>
            <a:r>
              <a:rPr lang="en-US" sz="1800" dirty="0"/>
              <a:t> </a:t>
            </a:r>
          </a:p>
        </p:txBody>
      </p:sp>
      <p:pic>
        <p:nvPicPr>
          <p:cNvPr id="1030" name="Picture 6">
            <a:extLst>
              <a:ext uri="{FF2B5EF4-FFF2-40B4-BE49-F238E27FC236}">
                <a16:creationId xmlns:a16="http://schemas.microsoft.com/office/drawing/2014/main" id="{D490EC11-BFD1-2E40-B1E1-D6CAE0B9D0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21581" y="2039215"/>
            <a:ext cx="3443813" cy="381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04508D94-2B3E-934B-B210-C5FA953FD775}"/>
              </a:ext>
            </a:extLst>
          </p:cNvPr>
          <p:cNvPicPr>
            <a:picLocks noChangeAspect="1"/>
          </p:cNvPicPr>
          <p:nvPr/>
        </p:nvPicPr>
        <p:blipFill>
          <a:blip r:embed="rId4"/>
          <a:stretch>
            <a:fillRect/>
          </a:stretch>
        </p:blipFill>
        <p:spPr>
          <a:xfrm>
            <a:off x="4856111" y="2416221"/>
            <a:ext cx="3443801" cy="2186813"/>
          </a:xfrm>
          <a:prstGeom prst="rect">
            <a:avLst/>
          </a:prstGeom>
        </p:spPr>
      </p:pic>
      <p:sp>
        <p:nvSpPr>
          <p:cNvPr id="6" name="TextBox 5">
            <a:extLst>
              <a:ext uri="{FF2B5EF4-FFF2-40B4-BE49-F238E27FC236}">
                <a16:creationId xmlns:a16="http://schemas.microsoft.com/office/drawing/2014/main" id="{011CD847-D004-A246-9FE0-9C37EF7578D5}"/>
              </a:ext>
            </a:extLst>
          </p:cNvPr>
          <p:cNvSpPr txBox="1"/>
          <p:nvPr/>
        </p:nvSpPr>
        <p:spPr>
          <a:xfrm>
            <a:off x="5857439" y="5194500"/>
            <a:ext cx="1476558" cy="369332"/>
          </a:xfrm>
          <a:prstGeom prst="rect">
            <a:avLst/>
          </a:prstGeom>
          <a:noFill/>
        </p:spPr>
        <p:txBody>
          <a:bodyPr wrap="none" rtlCol="0">
            <a:spAutoFit/>
          </a:bodyPr>
          <a:lstStyle/>
          <a:p>
            <a:r>
              <a:rPr lang="en-US" dirty="0">
                <a:solidFill>
                  <a:schemeClr val="bg1"/>
                </a:solidFill>
              </a:rPr>
              <a:t>Search Page</a:t>
            </a:r>
          </a:p>
        </p:txBody>
      </p:sp>
      <p:sp>
        <p:nvSpPr>
          <p:cNvPr id="7" name="Rectangle 6">
            <a:extLst>
              <a:ext uri="{FF2B5EF4-FFF2-40B4-BE49-F238E27FC236}">
                <a16:creationId xmlns:a16="http://schemas.microsoft.com/office/drawing/2014/main" id="{8FA758E4-310A-A848-94B7-6111B7684DDA}"/>
              </a:ext>
            </a:extLst>
          </p:cNvPr>
          <p:cNvSpPr/>
          <p:nvPr/>
        </p:nvSpPr>
        <p:spPr>
          <a:xfrm>
            <a:off x="9210297" y="6069050"/>
            <a:ext cx="2272032" cy="646331"/>
          </a:xfrm>
          <a:prstGeom prst="rect">
            <a:avLst/>
          </a:prstGeom>
        </p:spPr>
        <p:txBody>
          <a:bodyPr wrap="none">
            <a:spAutoFit/>
          </a:bodyPr>
          <a:lstStyle/>
          <a:p>
            <a:r>
              <a:rPr lang="en-US" dirty="0">
                <a:solidFill>
                  <a:schemeClr val="bg1"/>
                </a:solidFill>
              </a:rPr>
              <a:t>Search Results Page</a:t>
            </a:r>
          </a:p>
          <a:p>
            <a:endParaRPr lang="en-US" dirty="0">
              <a:solidFill>
                <a:schemeClr val="bg1"/>
              </a:solidFill>
            </a:endParaRPr>
          </a:p>
        </p:txBody>
      </p:sp>
      <p:sp>
        <p:nvSpPr>
          <p:cNvPr id="8" name="Rectangle 7">
            <a:extLst>
              <a:ext uri="{FF2B5EF4-FFF2-40B4-BE49-F238E27FC236}">
                <a16:creationId xmlns:a16="http://schemas.microsoft.com/office/drawing/2014/main" id="{EF8FA4E6-5ADF-0C4D-B001-705F480735AB}"/>
              </a:ext>
            </a:extLst>
          </p:cNvPr>
          <p:cNvSpPr/>
          <p:nvPr/>
        </p:nvSpPr>
        <p:spPr>
          <a:xfrm>
            <a:off x="402823" y="4879829"/>
            <a:ext cx="6096000" cy="1477328"/>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Functionalities of Octopus:</a:t>
            </a:r>
          </a:p>
          <a:p>
            <a:r>
              <a:rPr lang="en-US" dirty="0">
                <a:solidFill>
                  <a:schemeClr val="bg1"/>
                </a:solidFill>
              </a:rPr>
              <a:t>  - Search product by location and name.</a:t>
            </a:r>
          </a:p>
          <a:p>
            <a:r>
              <a:rPr lang="en-US" dirty="0">
                <a:solidFill>
                  <a:schemeClr val="bg1"/>
                </a:solidFill>
              </a:rPr>
              <a:t>  - Stores’ locations shown in map and products’</a:t>
            </a:r>
          </a:p>
          <a:p>
            <a:r>
              <a:rPr lang="en-US" dirty="0">
                <a:solidFill>
                  <a:schemeClr val="bg1"/>
                </a:solidFill>
              </a:rPr>
              <a:t>    information shown in listing cards.</a:t>
            </a:r>
          </a:p>
          <a:p>
            <a:r>
              <a:rPr lang="en-US" dirty="0">
                <a:solidFill>
                  <a:schemeClr val="bg1"/>
                </a:solidFill>
              </a:rPr>
              <a:t>  - Personal watchlist to keep track of the products.</a:t>
            </a:r>
          </a:p>
        </p:txBody>
      </p:sp>
    </p:spTree>
    <p:extLst>
      <p:ext uri="{BB962C8B-B14F-4D97-AF65-F5344CB8AC3E}">
        <p14:creationId xmlns:p14="http://schemas.microsoft.com/office/powerpoint/2010/main" val="353714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ctopus in action on the seabed">
            <a:extLst>
              <a:ext uri="{FF2B5EF4-FFF2-40B4-BE49-F238E27FC236}">
                <a16:creationId xmlns:a16="http://schemas.microsoft.com/office/drawing/2014/main" id="{04DC238B-C31F-4015-983D-00B6DADFD75A}"/>
              </a:ext>
            </a:extLst>
          </p:cNvPr>
          <p:cNvPicPr>
            <a:picLocks noChangeAspect="1"/>
          </p:cNvPicPr>
          <p:nvPr/>
        </p:nvPicPr>
        <p:blipFill rotWithShape="1">
          <a:blip r:embed="rId3"/>
          <a:srcRect t="25000"/>
          <a:stretch/>
        </p:blipFill>
        <p:spPr>
          <a:xfrm>
            <a:off x="20" y="10"/>
            <a:ext cx="12191980" cy="6857989"/>
          </a:xfrm>
          <a:prstGeom prst="rect">
            <a:avLst/>
          </a:prstGeom>
        </p:spPr>
      </p:pic>
      <p:sp>
        <p:nvSpPr>
          <p:cNvPr id="2" name="Title 1">
            <a:extLst>
              <a:ext uri="{FF2B5EF4-FFF2-40B4-BE49-F238E27FC236}">
                <a16:creationId xmlns:a16="http://schemas.microsoft.com/office/drawing/2014/main" id="{1C289879-F206-644E-BEF0-D99A3DB213D7}"/>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The Technology behind Octopus</a:t>
            </a:r>
          </a:p>
        </p:txBody>
      </p:sp>
    </p:spTree>
    <p:extLst>
      <p:ext uri="{BB962C8B-B14F-4D97-AF65-F5344CB8AC3E}">
        <p14:creationId xmlns:p14="http://schemas.microsoft.com/office/powerpoint/2010/main" val="5211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42AE-B58A-484B-A169-E860783CF37B}"/>
              </a:ext>
            </a:extLst>
          </p:cNvPr>
          <p:cNvSpPr>
            <a:spLocks noGrp="1"/>
          </p:cNvSpPr>
          <p:nvPr>
            <p:ph type="title"/>
          </p:nvPr>
        </p:nvSpPr>
        <p:spPr/>
        <p:txBody>
          <a:bodyPr/>
          <a:lstStyle/>
          <a:p>
            <a:r>
              <a:rPr lang="en-US" dirty="0"/>
              <a:t>Workflow of Octopus</a:t>
            </a:r>
          </a:p>
        </p:txBody>
      </p:sp>
      <p:sp>
        <p:nvSpPr>
          <p:cNvPr id="3" name="Content Placeholder 2">
            <a:extLst>
              <a:ext uri="{FF2B5EF4-FFF2-40B4-BE49-F238E27FC236}">
                <a16:creationId xmlns:a16="http://schemas.microsoft.com/office/drawing/2014/main" id="{02249745-B2FC-E442-88B9-A57BA7A8846E}"/>
              </a:ext>
            </a:extLst>
          </p:cNvPr>
          <p:cNvSpPr>
            <a:spLocks noGrp="1"/>
          </p:cNvSpPr>
          <p:nvPr>
            <p:ph idx="1"/>
          </p:nvPr>
        </p:nvSpPr>
        <p:spPr/>
        <p:txBody>
          <a:bodyPr/>
          <a:lstStyle/>
          <a:p>
            <a:pPr marL="514350" indent="-514350">
              <a:buAutoNum type="arabicPeriod"/>
            </a:pPr>
            <a:r>
              <a:rPr lang="en-US" dirty="0"/>
              <a:t>Google Search API to get the stores’ websites and locations.</a:t>
            </a:r>
          </a:p>
          <a:p>
            <a:pPr marL="514350" indent="-514350">
              <a:buAutoNum type="arabicPeriod"/>
            </a:pPr>
            <a:r>
              <a:rPr lang="en-US" dirty="0"/>
              <a:t>Selenium to get the html content of the websites.</a:t>
            </a:r>
          </a:p>
          <a:p>
            <a:pPr marL="514350" indent="-514350">
              <a:buAutoNum type="arabicPeriod"/>
            </a:pPr>
            <a:r>
              <a:rPr lang="en-US" dirty="0" err="1"/>
              <a:t>BeautifulSoup</a:t>
            </a:r>
            <a:r>
              <a:rPr lang="en-US" dirty="0"/>
              <a:t> to scrape the inventory information in the just obtained html content. </a:t>
            </a:r>
          </a:p>
          <a:p>
            <a:pPr marL="514350" indent="-514350">
              <a:buAutoNum type="arabicPeriod"/>
            </a:pPr>
            <a:r>
              <a:rPr lang="en-US" dirty="0"/>
              <a:t>Present the results to the users!</a:t>
            </a:r>
          </a:p>
        </p:txBody>
      </p:sp>
    </p:spTree>
    <p:extLst>
      <p:ext uri="{BB962C8B-B14F-4D97-AF65-F5344CB8AC3E}">
        <p14:creationId xmlns:p14="http://schemas.microsoft.com/office/powerpoint/2010/main" val="236512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16D3-1981-6344-8B01-CAC111F46F6F}"/>
              </a:ext>
            </a:extLst>
          </p:cNvPr>
          <p:cNvSpPr>
            <a:spLocks noGrp="1"/>
          </p:cNvSpPr>
          <p:nvPr>
            <p:ph type="title"/>
          </p:nvPr>
        </p:nvSpPr>
        <p:spPr/>
        <p:txBody>
          <a:bodyPr/>
          <a:lstStyle/>
          <a:p>
            <a:r>
              <a:rPr lang="en-US" dirty="0"/>
              <a:t>Google Search API (</a:t>
            </a:r>
            <a:r>
              <a:rPr lang="en-US" dirty="0" err="1"/>
              <a:t>SerpApi</a:t>
            </a:r>
            <a:r>
              <a:rPr lang="en-US" dirty="0"/>
              <a:t>)</a:t>
            </a:r>
          </a:p>
        </p:txBody>
      </p:sp>
      <p:pic>
        <p:nvPicPr>
          <p:cNvPr id="1026" name="Picture 2">
            <a:extLst>
              <a:ext uri="{FF2B5EF4-FFF2-40B4-BE49-F238E27FC236}">
                <a16:creationId xmlns:a16="http://schemas.microsoft.com/office/drawing/2014/main" id="{7EE39DA2-C056-4940-882D-7607F540BC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3439" y="2029235"/>
            <a:ext cx="7372069" cy="4128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442DBC-4F9A-7B40-8355-CCAB2445D553}"/>
              </a:ext>
            </a:extLst>
          </p:cNvPr>
          <p:cNvSpPr txBox="1"/>
          <p:nvPr/>
        </p:nvSpPr>
        <p:spPr>
          <a:xfrm>
            <a:off x="457201" y="2029235"/>
            <a:ext cx="3962400"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 normal web scraping method cannot get the results, because Google hides the information.</a:t>
            </a:r>
          </a:p>
          <a:p>
            <a:pPr marL="285750" indent="-285750">
              <a:buFont typeface="Arial" panose="020B0604020202020204" pitchFamily="34" charset="0"/>
              <a:buChar char="•"/>
            </a:pPr>
            <a:endParaRPr lang="en-US" sz="2400" dirty="0">
              <a:solidFill>
                <a:schemeClr val="bg1"/>
              </a:solidFill>
            </a:endParaRPr>
          </a:p>
          <a:p>
            <a:r>
              <a:rPr lang="en-US" sz="2400" dirty="0">
                <a:solidFill>
                  <a:schemeClr val="bg1"/>
                </a:solidFill>
                <a:sym typeface="Wingdings" pitchFamily="2" charset="2"/>
              </a:rPr>
              <a:t>     </a:t>
            </a:r>
            <a:r>
              <a:rPr lang="en-US" sz="2400" dirty="0">
                <a:solidFill>
                  <a:schemeClr val="bg1"/>
                </a:solidFill>
              </a:rPr>
              <a:t>Google Search API is used to get the websites and locations of the stores near the users.</a:t>
            </a:r>
          </a:p>
          <a:p>
            <a:endParaRPr lang="en-US" dirty="0">
              <a:solidFill>
                <a:schemeClr val="bg1"/>
              </a:solidFill>
            </a:endParaRPr>
          </a:p>
        </p:txBody>
      </p:sp>
    </p:spTree>
    <p:extLst>
      <p:ext uri="{BB962C8B-B14F-4D97-AF65-F5344CB8AC3E}">
        <p14:creationId xmlns:p14="http://schemas.microsoft.com/office/powerpoint/2010/main" val="4011999365"/>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TotalTime>
  <Words>815</Words>
  <Application>Microsoft Macintosh PowerPoint</Application>
  <PresentationFormat>Widescreen</PresentationFormat>
  <Paragraphs>74</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Posterama</vt:lpstr>
      <vt:lpstr>SineVTI</vt:lpstr>
      <vt:lpstr>Commodity information integrated recommendation system based on crawler technology and geographic location  by   Brian Hsu, Xiaohan Jiang, Lei Zhang, Yakun Feng </vt:lpstr>
      <vt:lpstr>Why Octopus?</vt:lpstr>
      <vt:lpstr>Why Octopus?</vt:lpstr>
      <vt:lpstr>Why Octopus?</vt:lpstr>
      <vt:lpstr>What is Octopus?</vt:lpstr>
      <vt:lpstr>What is Octopus?</vt:lpstr>
      <vt:lpstr>The Technology behind Octopus</vt:lpstr>
      <vt:lpstr>Workflow of Octopus</vt:lpstr>
      <vt:lpstr>Google Search API (SerpApi)</vt:lpstr>
      <vt:lpstr>Selenium</vt:lpstr>
      <vt:lpstr>Selenium</vt:lpstr>
      <vt:lpstr>BeautifulSoup</vt:lpstr>
      <vt:lpstr>Multithreading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Commodity information integrated recommendation system based on crawler technology and geographic location</dc:title>
  <dc:creator>Brian William Hsu</dc:creator>
  <cp:lastModifiedBy>Brian William Hsu</cp:lastModifiedBy>
  <cp:revision>4</cp:revision>
  <dcterms:created xsi:type="dcterms:W3CDTF">2021-11-22T09:25:56Z</dcterms:created>
  <dcterms:modified xsi:type="dcterms:W3CDTF">2021-11-23T15:20:14Z</dcterms:modified>
</cp:coreProperties>
</file>